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80" r:id="rId10"/>
    <p:sldId id="264" r:id="rId11"/>
    <p:sldId id="265" r:id="rId12"/>
    <p:sldId id="267" r:id="rId13"/>
    <p:sldId id="268" r:id="rId14"/>
    <p:sldId id="263" r:id="rId15"/>
    <p:sldId id="269" r:id="rId16"/>
    <p:sldId id="270" r:id="rId17"/>
    <p:sldId id="284" r:id="rId18"/>
    <p:sldId id="271" r:id="rId19"/>
    <p:sldId id="272" r:id="rId20"/>
    <p:sldId id="273" r:id="rId21"/>
    <p:sldId id="275" r:id="rId22"/>
    <p:sldId id="276" r:id="rId23"/>
    <p:sldId id="282" r:id="rId24"/>
    <p:sldId id="274" r:id="rId25"/>
    <p:sldId id="283" r:id="rId26"/>
    <p:sldId id="285" r:id="rId27"/>
    <p:sldId id="277" r:id="rId28"/>
    <p:sldId id="278" r:id="rId29"/>
    <p:sldId id="279" r:id="rId30"/>
    <p:sldId id="281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19" autoAdjust="0"/>
  </p:normalViewPr>
  <p:slideViewPr>
    <p:cSldViewPr>
      <p:cViewPr varScale="1">
        <p:scale>
          <a:sx n="112" d="100"/>
          <a:sy n="112" d="100"/>
        </p:scale>
        <p:origin x="-55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82BF3-D540-43FC-B7B4-9B9F3805AD30}" type="datetimeFigureOut">
              <a:rPr lang="en-US" smtClean="0"/>
              <a:t>12/15/2015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97C7E-E8F3-42FA-950E-7EECD4EF75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162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Mandelbrot</a:t>
            </a:r>
            <a:r>
              <a:rPr lang="en-US" baseline="0" dirty="0" smtClean="0"/>
              <a:t> set shows substructures (patterns) that occur at smaller and smaller scales. So do spiral patterns, like the shell.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7C7E-E8F3-42FA-950E-7EECD4EF75E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431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a histogram of the n nearest neighbor distances and comparing it to such histograms for normal, random and regular</a:t>
            </a:r>
            <a:r>
              <a:rPr lang="en-US" baseline="0" dirty="0" smtClean="0"/>
              <a:t> point sets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7C7E-E8F3-42FA-950E-7EECD4EF75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2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897C7E-E8F3-42FA-950E-7EECD4EF75E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34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Geometric Pattern Recognition</a:t>
            </a:r>
            <a:br>
              <a:rPr lang="en-US" dirty="0" smtClean="0"/>
            </a:br>
            <a:r>
              <a:rPr lang="en-US" dirty="0" smtClean="0"/>
              <a:t>(2015)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267200"/>
            <a:ext cx="640080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sz="3500" dirty="0" smtClean="0">
                <a:solidFill>
                  <a:schemeClr val="tx1"/>
                </a:solidFill>
              </a:rPr>
              <a:t>Introduction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Marc van </a:t>
            </a:r>
            <a:r>
              <a:rPr lang="en-US" dirty="0" err="1" smtClean="0">
                <a:solidFill>
                  <a:schemeClr val="tx1"/>
                </a:solidFill>
              </a:rPr>
              <a:t>Kreveld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8100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Patterns relate to</a:t>
            </a:r>
            <a:br>
              <a:rPr lang="en-US" dirty="0" smtClean="0"/>
            </a:br>
            <a:r>
              <a:rPr lang="en-US" dirty="0" smtClean="0"/>
              <a:t>statistical distributions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Note: the clustered pattern could still </a:t>
            </a:r>
            <a:br>
              <a:rPr lang="en-US" dirty="0" smtClean="0"/>
            </a:br>
            <a:r>
              <a:rPr lang="en-US" dirty="0" smtClean="0"/>
              <a:t>look like the normal, random or regular distribution when </a:t>
            </a:r>
            <a:br>
              <a:rPr lang="en-US" dirty="0" smtClean="0"/>
            </a:br>
            <a:r>
              <a:rPr lang="en-US" dirty="0" smtClean="0"/>
              <a:t>we zoom in</a:t>
            </a:r>
            <a:endParaRPr lang="en-US" dirty="0"/>
          </a:p>
        </p:txBody>
      </p:sp>
      <p:pic>
        <p:nvPicPr>
          <p:cNvPr id="6146" name="Picture 2" descr="https://upload.wikimedia.org/wikipedia/commons/1/14/Point_patter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 r="3464" b="5094"/>
          <a:stretch/>
        </p:blipFill>
        <p:spPr bwMode="auto">
          <a:xfrm>
            <a:off x="4343400" y="1371600"/>
            <a:ext cx="4636737" cy="49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84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38100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How can we easily distinguish between these four patterns?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Measure for each point the nearest neighbor distance and make a histogram</a:t>
            </a:r>
            <a:endParaRPr lang="en-US" dirty="0"/>
          </a:p>
        </p:txBody>
      </p:sp>
      <p:pic>
        <p:nvPicPr>
          <p:cNvPr id="6146" name="Picture 2" descr="https://upload.wikimedia.org/wikipedia/commons/1/14/Point_patter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 r="3464" b="5094"/>
          <a:stretch/>
        </p:blipFill>
        <p:spPr bwMode="auto">
          <a:xfrm>
            <a:off x="4343400" y="1371600"/>
            <a:ext cx="4636737" cy="49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14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Pixel images or voxel scenes</a:t>
            </a:r>
          </a:p>
          <a:p>
            <a:r>
              <a:rPr lang="en-US" dirty="0" smtClean="0"/>
              <a:t>Point sets </a:t>
            </a:r>
            <a:r>
              <a:rPr lang="en-US" dirty="0"/>
              <a:t>(</a:t>
            </a:r>
            <a:r>
              <a:rPr lang="en-US" dirty="0" smtClean="0"/>
              <a:t>point clouds)</a:t>
            </a:r>
          </a:p>
          <a:p>
            <a:r>
              <a:rPr lang="en-US" dirty="0" smtClean="0"/>
              <a:t>Polygonal lines (crack, outline, path of a moving entity)</a:t>
            </a:r>
          </a:p>
          <a:p>
            <a:r>
              <a:rPr lang="en-US" dirty="0" smtClean="0"/>
              <a:t>Polygons, polyhedra (shapes)</a:t>
            </a:r>
          </a:p>
          <a:p>
            <a:r>
              <a:rPr lang="en-US" dirty="0" smtClean="0"/>
              <a:t>Networks (graphs are not </a:t>
            </a:r>
            <a:r>
              <a:rPr lang="en-US" dirty="0" smtClean="0"/>
              <a:t>geometric; </a:t>
            </a:r>
            <a:r>
              <a:rPr lang="en-US" dirty="0" smtClean="0"/>
              <a:t>embedded graphs are)</a:t>
            </a:r>
          </a:p>
          <a:p>
            <a:r>
              <a:rPr lang="en-US" dirty="0" smtClean="0"/>
              <a:t>Scalar fields, vector fields</a:t>
            </a:r>
          </a:p>
          <a:p>
            <a:r>
              <a:rPr lang="en-US" dirty="0" smtClean="0"/>
              <a:t>Time series (values over time of a variable)</a:t>
            </a:r>
          </a:p>
          <a:p>
            <a:r>
              <a:rPr lang="en-US" dirty="0" smtClean="0"/>
              <a:t>Changing data (changing geometry over time)</a:t>
            </a:r>
          </a:p>
          <a:p>
            <a:r>
              <a:rPr lang="en-US" dirty="0" smtClean="0"/>
              <a:t>Labeled point sets (for co-location patterns)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09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 of pattern?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Specific known shape</a:t>
            </a:r>
          </a:p>
          <a:p>
            <a:r>
              <a:rPr lang="en-US" dirty="0" smtClean="0"/>
              <a:t>Repetition of a shape</a:t>
            </a:r>
          </a:p>
          <a:p>
            <a:r>
              <a:rPr lang="en-US" dirty="0" smtClean="0"/>
              <a:t>Other deviations from randomness</a:t>
            </a:r>
          </a:p>
          <a:p>
            <a:pPr lvl="1"/>
            <a:r>
              <a:rPr lang="en-US" dirty="0" smtClean="0"/>
              <a:t>dense areas</a:t>
            </a:r>
          </a:p>
          <a:p>
            <a:pPr lvl="1"/>
            <a:r>
              <a:rPr lang="en-US" dirty="0" smtClean="0"/>
              <a:t>preferred orientations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Co-occurrence of different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8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… in a given data set by looking for e.g. regularity or repetition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… using a fixed, simple shape (circle, rectangle)</a:t>
            </a:r>
          </a:p>
          <a:p>
            <a:r>
              <a:rPr lang="en-US" dirty="0" smtClean="0"/>
              <a:t>… using a known shape (template)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need the concept of </a:t>
            </a:r>
            <a:r>
              <a:rPr lang="en-US" b="1" i="1" dirty="0" smtClean="0"/>
              <a:t>similarity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9626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334000"/>
          </a:xfrm>
        </p:spPr>
        <p:txBody>
          <a:bodyPr/>
          <a:lstStyle/>
          <a:p>
            <a:r>
              <a:rPr lang="en-US" dirty="0" smtClean="0"/>
              <a:t>Subjective</a:t>
            </a:r>
          </a:p>
          <a:p>
            <a:r>
              <a:rPr lang="en-US" dirty="0" smtClean="0"/>
              <a:t>… but can be defined (in many ways)</a:t>
            </a:r>
          </a:p>
          <a:p>
            <a:r>
              <a:rPr lang="en-US" dirty="0" smtClean="0"/>
              <a:t>Similarity measure/function, versus </a:t>
            </a:r>
            <a:br>
              <a:rPr lang="en-US" dirty="0" smtClean="0"/>
            </a:br>
            <a:r>
              <a:rPr lang="en-US" dirty="0" smtClean="0"/>
              <a:t>distance measure/function = metric</a:t>
            </a:r>
            <a:br>
              <a:rPr lang="en-US" dirty="0" smtClean="0"/>
            </a:br>
            <a:endParaRPr lang="en-US" dirty="0" smtClean="0"/>
          </a:p>
          <a:p>
            <a:r>
              <a:rPr lang="en-US" b="1" i="1" dirty="0" smtClean="0"/>
              <a:t>Metric</a:t>
            </a:r>
            <a:r>
              <a:rPr lang="en-US" dirty="0" smtClean="0"/>
              <a:t>  (math): on a set X;  for any </a:t>
            </a:r>
            <a:r>
              <a:rPr lang="en-US" dirty="0" err="1" smtClean="0"/>
              <a:t>x,y,z</a:t>
            </a:r>
            <a:r>
              <a:rPr lang="en-US" dirty="0" smtClean="0"/>
              <a:t>  in X,</a:t>
            </a:r>
            <a:br>
              <a:rPr lang="en-US" dirty="0" smtClean="0"/>
            </a:br>
            <a:r>
              <a:rPr lang="en-US" dirty="0" smtClean="0"/>
              <a:t>a function d(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smtClean="0">
                <a:sym typeface="Wingdings" panose="05000000000000000000" pitchFamily="2" charset="2"/>
              </a:rPr>
              <a:t> R (the reals) where: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d(</a:t>
            </a:r>
            <a:r>
              <a:rPr lang="en-US" dirty="0" err="1" smtClean="0"/>
              <a:t>x,y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</a:t>
            </a:r>
            <a:r>
              <a:rPr lang="en-US" dirty="0" smtClean="0"/>
              <a:t> 0				non-negative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d(</a:t>
            </a:r>
            <a:r>
              <a:rPr lang="en-US" dirty="0" err="1" smtClean="0"/>
              <a:t>x,y</a:t>
            </a:r>
            <a:r>
              <a:rPr lang="en-US" dirty="0" smtClean="0"/>
              <a:t>) = 0  if and only if  x = y		coincidence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d(</a:t>
            </a:r>
            <a:r>
              <a:rPr lang="en-US" dirty="0" err="1" smtClean="0"/>
              <a:t>x,y</a:t>
            </a:r>
            <a:r>
              <a:rPr lang="en-US" dirty="0" smtClean="0"/>
              <a:t>) = d(</a:t>
            </a:r>
            <a:r>
              <a:rPr lang="en-US" dirty="0" err="1" smtClean="0"/>
              <a:t>y,x</a:t>
            </a:r>
            <a:r>
              <a:rPr lang="en-US" dirty="0" smtClean="0"/>
              <a:t>)				symmetry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d(</a:t>
            </a:r>
            <a:r>
              <a:rPr lang="en-US" dirty="0" err="1" smtClean="0"/>
              <a:t>x,z</a:t>
            </a:r>
            <a:r>
              <a:rPr lang="en-US" dirty="0" smtClean="0"/>
              <a:t>) </a:t>
            </a:r>
            <a:r>
              <a:rPr lang="en-US" dirty="0" smtClean="0">
                <a:sym typeface="Symbol"/>
              </a:rPr>
              <a:t> d(</a:t>
            </a:r>
            <a:r>
              <a:rPr lang="en-US" dirty="0" err="1" smtClean="0">
                <a:sym typeface="Symbol"/>
              </a:rPr>
              <a:t>x,y</a:t>
            </a:r>
            <a:r>
              <a:rPr lang="en-US" dirty="0" smtClean="0">
                <a:sym typeface="Symbol"/>
              </a:rPr>
              <a:t>) + d(</a:t>
            </a:r>
            <a:r>
              <a:rPr lang="en-US" dirty="0" err="1" smtClean="0">
                <a:sym typeface="Symbol"/>
              </a:rPr>
              <a:t>y,z</a:t>
            </a:r>
            <a:r>
              <a:rPr lang="en-US" dirty="0" smtClean="0">
                <a:sym typeface="Symbol"/>
              </a:rPr>
              <a:t>)			triangle inequality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05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685800"/>
          </a:xfrm>
        </p:spPr>
        <p:txBody>
          <a:bodyPr/>
          <a:lstStyle/>
          <a:p>
            <a:r>
              <a:rPr lang="en-US" dirty="0" smtClean="0"/>
              <a:t>Should (visual) distance really be a metric?</a:t>
            </a:r>
            <a:endParaRPr lang="en-US" dirty="0"/>
          </a:p>
        </p:txBody>
      </p:sp>
      <p:pic>
        <p:nvPicPr>
          <p:cNvPr id="4" name="Picture 4" descr="M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2286000"/>
            <a:ext cx="885825" cy="2009775"/>
          </a:xfrm>
          <a:prstGeom prst="rect">
            <a:avLst/>
          </a:prstGeom>
          <a:noFill/>
        </p:spPr>
      </p:pic>
      <p:pic>
        <p:nvPicPr>
          <p:cNvPr id="5" name="Picture 5" descr="CENTAUR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133600"/>
            <a:ext cx="2057400" cy="2790825"/>
          </a:xfrm>
          <a:prstGeom prst="rect">
            <a:avLst/>
          </a:prstGeom>
          <a:noFill/>
        </p:spPr>
      </p:pic>
      <p:pic>
        <p:nvPicPr>
          <p:cNvPr id="6" name="Picture 6" descr="HORS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133600"/>
            <a:ext cx="2381250" cy="28575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524000" y="502920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315200" y="502920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z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5029200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542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Measurable and perceptive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2819400"/>
          </a:xfrm>
        </p:spPr>
        <p:txBody>
          <a:bodyPr/>
          <a:lstStyle/>
          <a:p>
            <a:r>
              <a:rPr lang="en-US" dirty="0" smtClean="0"/>
              <a:t>Measureable similarity is something we define, it is objective and independent of a viewer</a:t>
            </a:r>
          </a:p>
          <a:p>
            <a:r>
              <a:rPr lang="en-US" dirty="0" smtClean="0"/>
              <a:t>Perceptive similarity is subjective</a:t>
            </a:r>
            <a:r>
              <a:rPr lang="en-US" dirty="0"/>
              <a:t> </a:t>
            </a:r>
            <a:r>
              <a:rPr lang="en-US" dirty="0" smtClean="0"/>
              <a:t>and dependent on a viewer, but there are general principles on how most humans perceive</a:t>
            </a:r>
            <a:endParaRPr lang="en-US" dirty="0"/>
          </a:p>
        </p:txBody>
      </p:sp>
      <p:sp>
        <p:nvSpPr>
          <p:cNvPr id="4" name="AutoShape 2" descr="Image result for optical illus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43400"/>
            <a:ext cx="2819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http://www.moillusions.com/wp-content/uploads/2010/02/sizes-b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151" y="4267200"/>
            <a:ext cx="2773099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http://graphics8.nytimes.com/images/2014/09/05/opinion/stone-optical-illusion/stone-optical-illusion-blog48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148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3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match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3429000"/>
          </a:xfrm>
        </p:spPr>
        <p:txBody>
          <a:bodyPr>
            <a:normAutofit/>
          </a:bodyPr>
          <a:lstStyle/>
          <a:p>
            <a:r>
              <a:rPr lang="en-US" dirty="0" smtClean="0"/>
              <a:t>The whole data set to a shape (matching)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subset of the whole data set to a shape (partial matching)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In principle the whole data set, but there may be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37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Allowing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153400" cy="3581400"/>
          </a:xfrm>
        </p:spPr>
        <p:txBody>
          <a:bodyPr/>
          <a:lstStyle/>
          <a:p>
            <a:r>
              <a:rPr lang="en-US" dirty="0" smtClean="0"/>
              <a:t>Possible transformations before matching = assessing similarity:</a:t>
            </a:r>
          </a:p>
          <a:p>
            <a:pPr lvl="1"/>
            <a:r>
              <a:rPr lang="en-US" dirty="0" smtClean="0"/>
              <a:t>Translate</a:t>
            </a:r>
          </a:p>
          <a:p>
            <a:pPr lvl="1"/>
            <a:r>
              <a:rPr lang="en-US" dirty="0" smtClean="0"/>
              <a:t>Translate and rotate (called rigid motion)</a:t>
            </a:r>
          </a:p>
          <a:p>
            <a:pPr lvl="1"/>
            <a:r>
              <a:rPr lang="en-US" dirty="0" smtClean="0"/>
              <a:t>Translate and scale</a:t>
            </a:r>
          </a:p>
          <a:p>
            <a:pPr lvl="1"/>
            <a:r>
              <a:rPr lang="en-US" dirty="0" smtClean="0"/>
              <a:t>Translate and rotate and scale (called similarity)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23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geometric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43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 smtClean="0"/>
              <a:t>pattern</a:t>
            </a:r>
            <a:r>
              <a:rPr lang="en-US" dirty="0" smtClean="0"/>
              <a:t> is </a:t>
            </a:r>
            <a:r>
              <a:rPr lang="en-US" dirty="0"/>
              <a:t>a discernible regularity in the world or in a manmade design. </a:t>
            </a:r>
            <a:r>
              <a:rPr lang="en-US" dirty="0" smtClean="0"/>
              <a:t> As </a:t>
            </a:r>
            <a:r>
              <a:rPr lang="en-US" dirty="0"/>
              <a:t>such, the elements of a pattern repeat in a predictable manner.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</a:t>
            </a:r>
            <a:r>
              <a:rPr lang="en-US" b="1" dirty="0"/>
              <a:t>geometric pattern</a:t>
            </a:r>
            <a:r>
              <a:rPr lang="en-US" dirty="0"/>
              <a:t> is a kind of pattern formed of geometric shapes and typically repeating like a </a:t>
            </a:r>
            <a:r>
              <a:rPr lang="en-US" dirty="0" smtClean="0"/>
              <a:t>wallpaper.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(Wikipedia)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13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Paper document to digital form conversion</a:t>
            </a:r>
          </a:p>
          <a:p>
            <a:pPr lvl="1"/>
            <a:r>
              <a:rPr lang="en-US" dirty="0" smtClean="0"/>
              <a:t>Text: OCR – optical character recognition</a:t>
            </a:r>
          </a:p>
          <a:p>
            <a:pPr lvl="1"/>
            <a:r>
              <a:rPr lang="en-US" dirty="0" smtClean="0"/>
              <a:t>Old maps</a:t>
            </a:r>
          </a:p>
          <a:p>
            <a:r>
              <a:rPr lang="en-US" dirty="0" smtClean="0"/>
              <a:t>Image scene analysis</a:t>
            </a:r>
          </a:p>
          <a:p>
            <a:pPr lvl="1"/>
            <a:r>
              <a:rPr lang="en-US" dirty="0" smtClean="0"/>
              <a:t>Land-use or crops from satellite images</a:t>
            </a:r>
          </a:p>
          <a:p>
            <a:pPr lvl="1"/>
            <a:r>
              <a:rPr lang="en-US" dirty="0" smtClean="0"/>
              <a:t>Traffic signs or road deterioration (potholes) from photos</a:t>
            </a:r>
          </a:p>
          <a:p>
            <a:r>
              <a:rPr lang="en-US" dirty="0" smtClean="0"/>
              <a:t>Physical geography</a:t>
            </a:r>
          </a:p>
          <a:p>
            <a:pPr lvl="1"/>
            <a:r>
              <a:rPr lang="en-US" dirty="0" smtClean="0"/>
              <a:t>Elevation land forms: drainage patterns, </a:t>
            </a:r>
            <a:r>
              <a:rPr lang="en-US" dirty="0"/>
              <a:t>ridges, valley heads, </a:t>
            </a:r>
            <a:r>
              <a:rPr lang="en-US" dirty="0" smtClean="0"/>
              <a:t>volcanoes</a:t>
            </a:r>
          </a:p>
          <a:p>
            <a:pPr lvl="1"/>
            <a:r>
              <a:rPr lang="en-US" dirty="0" smtClean="0"/>
              <a:t>River or delta land forms</a:t>
            </a:r>
          </a:p>
        </p:txBody>
      </p:sp>
    </p:spTree>
    <p:extLst>
      <p:ext uri="{BB962C8B-B14F-4D97-AF65-F5344CB8AC3E}">
        <p14:creationId xmlns:p14="http://schemas.microsoft.com/office/powerpoint/2010/main" val="218928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Cyclic patterns in time series </a:t>
            </a:r>
          </a:p>
          <a:p>
            <a:pPr lvl="1"/>
            <a:r>
              <a:rPr lang="en-US" dirty="0" smtClean="0"/>
              <a:t>weekly, monthly, yearly patterns in human-related data (unemployment, welfare)</a:t>
            </a:r>
          </a:p>
          <a:p>
            <a:pPr lvl="1"/>
            <a:r>
              <a:rPr lang="en-US" dirty="0" smtClean="0"/>
              <a:t>yearly patterns in nature (due to seasons)</a:t>
            </a:r>
          </a:p>
          <a:p>
            <a:pPr lvl="1"/>
            <a:r>
              <a:rPr lang="en-US" dirty="0" smtClean="0"/>
              <a:t>patterns in stock values</a:t>
            </a:r>
          </a:p>
          <a:p>
            <a:r>
              <a:rPr lang="en-US" dirty="0" smtClean="0"/>
              <a:t>Behavior patterns in animal movement data</a:t>
            </a:r>
          </a:p>
          <a:p>
            <a:pPr lvl="1"/>
            <a:r>
              <a:rPr lang="en-US" dirty="0" smtClean="0"/>
              <a:t>identifying foraging, directed flight, and resting from a bird track</a:t>
            </a:r>
          </a:p>
          <a:p>
            <a:pPr lvl="1"/>
            <a:r>
              <a:rPr lang="en-US" dirty="0" smtClean="0"/>
              <a:t>formations (=pattern) of migrating birds</a:t>
            </a:r>
          </a:p>
          <a:p>
            <a:pPr lvl="1"/>
            <a:r>
              <a:rPr lang="en-US" dirty="0" smtClean="0"/>
              <a:t>formations in schools of fish</a:t>
            </a:r>
          </a:p>
          <a:p>
            <a:pPr lvl="1"/>
            <a:r>
              <a:rPr lang="en-US" dirty="0" smtClean="0"/>
              <a:t>growing micro-organisms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5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Identification (fingerprint, iris scan)</a:t>
            </a:r>
          </a:p>
          <a:p>
            <a:r>
              <a:rPr lang="en-US" dirty="0" smtClean="0"/>
              <a:t>Geology</a:t>
            </a:r>
          </a:p>
          <a:p>
            <a:r>
              <a:rPr lang="en-US" dirty="0" smtClean="0"/>
              <a:t>Archaeology</a:t>
            </a:r>
          </a:p>
          <a:p>
            <a:r>
              <a:rPr lang="en-US" dirty="0" smtClean="0"/>
              <a:t>Meteorology</a:t>
            </a:r>
          </a:p>
          <a:p>
            <a:r>
              <a:rPr lang="en-US" dirty="0" smtClean="0"/>
              <a:t>Astronomy</a:t>
            </a:r>
          </a:p>
          <a:p>
            <a:r>
              <a:rPr lang="en-US" dirty="0" smtClean="0"/>
              <a:t>Electrophoresis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47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Geometric and statistical pattern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/>
          <a:lstStyle/>
          <a:p>
            <a:r>
              <a:rPr lang="en-US" dirty="0" smtClean="0"/>
              <a:t>Statistical pattern recognition is based on features</a:t>
            </a:r>
          </a:p>
          <a:p>
            <a:r>
              <a:rPr lang="en-US" dirty="0" smtClean="0"/>
              <a:t>Features can be geometric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It is possible to perform </a:t>
            </a:r>
            <a:r>
              <a:rPr lang="en-US" i="1" dirty="0" smtClean="0">
                <a:sym typeface="Wingdings" panose="05000000000000000000" pitchFamily="2" charset="2"/>
              </a:rPr>
              <a:t>geometric</a:t>
            </a:r>
            <a:r>
              <a:rPr lang="en-US" dirty="0" smtClean="0">
                <a:sym typeface="Wingdings" panose="05000000000000000000" pitchFamily="2" charset="2"/>
              </a:rPr>
              <a:t> pattern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recognition by extracting or computing geometric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features and then performing </a:t>
            </a:r>
            <a:r>
              <a:rPr lang="en-US" i="1" dirty="0" smtClean="0">
                <a:sym typeface="Wingdings" panose="05000000000000000000" pitchFamily="2" charset="2"/>
              </a:rPr>
              <a:t>statistical</a:t>
            </a:r>
            <a:r>
              <a:rPr lang="en-US" dirty="0" smtClean="0">
                <a:sym typeface="Wingdings" panose="05000000000000000000" pitchFamily="2" charset="2"/>
              </a:rPr>
              <a:t> pattern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recognition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704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structures:</a:t>
            </a:r>
          </a:p>
          <a:p>
            <a:pPr lvl="1"/>
            <a:r>
              <a:rPr lang="en-US" dirty="0" err="1" smtClean="0"/>
              <a:t>Voronoi</a:t>
            </a:r>
            <a:r>
              <a:rPr lang="en-US" dirty="0" smtClean="0"/>
              <a:t> diagrams (for proximity, relative)</a:t>
            </a:r>
          </a:p>
          <a:p>
            <a:pPr lvl="1"/>
            <a:r>
              <a:rPr lang="en-US" dirty="0" err="1" smtClean="0"/>
              <a:t>Minkowski</a:t>
            </a:r>
            <a:r>
              <a:rPr lang="en-US" dirty="0" smtClean="0"/>
              <a:t> </a:t>
            </a:r>
            <a:r>
              <a:rPr lang="en-US" dirty="0"/>
              <a:t>sums </a:t>
            </a:r>
            <a:r>
              <a:rPr lang="en-US" dirty="0" smtClean="0"/>
              <a:t>(for proximity, absolute)</a:t>
            </a:r>
          </a:p>
          <a:p>
            <a:pPr lvl="1"/>
            <a:r>
              <a:rPr lang="en-US" dirty="0" smtClean="0"/>
              <a:t>Arrangements (for outliers)</a:t>
            </a:r>
          </a:p>
          <a:p>
            <a:pPr lvl="1"/>
            <a:r>
              <a:rPr lang="en-US" dirty="0" smtClean="0"/>
              <a:t>Alpha shapes</a:t>
            </a:r>
            <a:r>
              <a:rPr lang="en-US" dirty="0"/>
              <a:t> </a:t>
            </a:r>
            <a:r>
              <a:rPr lang="en-US" dirty="0" smtClean="0"/>
              <a:t>(for shape extraction)</a:t>
            </a:r>
          </a:p>
          <a:p>
            <a:r>
              <a:rPr lang="en-US" dirty="0" smtClean="0"/>
              <a:t>Geometric transformations: translate, rotate, scale, shear, reflect, …</a:t>
            </a:r>
          </a:p>
          <a:p>
            <a:r>
              <a:rPr lang="en-US" dirty="0" smtClean="0"/>
              <a:t>Geometric summaries (descriptive statistics):</a:t>
            </a:r>
          </a:p>
          <a:p>
            <a:pPr lvl="1"/>
            <a:r>
              <a:rPr lang="en-US" dirty="0" smtClean="0"/>
              <a:t>Center of gravity</a:t>
            </a:r>
          </a:p>
          <a:p>
            <a:pPr lvl="1"/>
            <a:r>
              <a:rPr lang="en-US" dirty="0" smtClean="0"/>
              <a:t>Diameter</a:t>
            </a:r>
          </a:p>
          <a:p>
            <a:pPr lvl="1"/>
            <a:r>
              <a:rPr lang="en-US" dirty="0" smtClean="0"/>
              <a:t>Spread</a:t>
            </a:r>
          </a:p>
        </p:txBody>
      </p:sp>
    </p:spTree>
    <p:extLst>
      <p:ext uri="{BB962C8B-B14F-4D97-AF65-F5344CB8AC3E}">
        <p14:creationId xmlns:p14="http://schemas.microsoft.com/office/powerpoint/2010/main" val="307074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Geometric (similarity) measures</a:t>
            </a:r>
          </a:p>
          <a:p>
            <a:r>
              <a:rPr lang="en-US" dirty="0" smtClean="0"/>
              <a:t>Geometric algorithms (for computations)</a:t>
            </a:r>
          </a:p>
          <a:p>
            <a:r>
              <a:rPr lang="en-US" dirty="0" smtClean="0"/>
              <a:t>Concepts from topology and computational topology (for handling </a:t>
            </a:r>
            <a:r>
              <a:rPr lang="en-US" dirty="0" smtClean="0"/>
              <a:t>noise, scale </a:t>
            </a:r>
            <a:r>
              <a:rPr lang="en-US" dirty="0" smtClean="0"/>
              <a:t>and significance)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ersistence diagram</a:t>
            </a:r>
          </a:p>
          <a:p>
            <a:pPr lvl="1"/>
            <a:r>
              <a:rPr lang="en-US" dirty="0" err="1" smtClean="0"/>
              <a:t>Reeb</a:t>
            </a:r>
            <a:r>
              <a:rPr lang="en-US" dirty="0" smtClean="0"/>
              <a:t> graph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lpha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51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just fully automated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1"/>
            <a:ext cx="8229600" cy="2286000"/>
          </a:xfrm>
        </p:spPr>
        <p:txBody>
          <a:bodyPr/>
          <a:lstStyle/>
          <a:p>
            <a:r>
              <a:rPr lang="en-US" dirty="0" smtClean="0"/>
              <a:t>Tools for visualization to aid humans in data exploration and pattern recognition</a:t>
            </a:r>
          </a:p>
          <a:p>
            <a:pPr lvl="1"/>
            <a:r>
              <a:rPr lang="en-US" dirty="0" smtClean="0"/>
              <a:t>geo-exploration</a:t>
            </a:r>
          </a:p>
          <a:p>
            <a:pPr lvl="1"/>
            <a:r>
              <a:rPr lang="en-US" dirty="0" smtClean="0"/>
              <a:t>visual analytics</a:t>
            </a:r>
            <a:endParaRPr lang="en-US" dirty="0"/>
          </a:p>
        </p:txBody>
      </p:sp>
      <p:pic>
        <p:nvPicPr>
          <p:cNvPr id="1026" name="Picture 2" descr="https://upload.wikimedia.org/wikipedia/commons/thumb/f/f7/Australian_Census_2011_demographic_map_-_Australia_by_SLA_-_BCP_field_2715_Christianity_Anglican_Persons.svg/2000px-Australian_Census_2011_demographic_map_-_Australia_by_SLA_-_BCP_field_2715_Christianity_Anglican_Person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819400"/>
            <a:ext cx="4657725" cy="366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9200" y="5638800"/>
            <a:ext cx="304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fraction of Australians that are Anglican</a:t>
            </a:r>
          </a:p>
        </p:txBody>
      </p:sp>
    </p:spTree>
    <p:extLst>
      <p:ext uri="{BB962C8B-B14F-4D97-AF65-F5344CB8AC3E}">
        <p14:creationId xmlns:p14="http://schemas.microsoft.com/office/powerpoint/2010/main" val="16078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modelling  (BA)</a:t>
            </a:r>
          </a:p>
          <a:p>
            <a:r>
              <a:rPr lang="en-US" dirty="0" smtClean="0"/>
              <a:t>Multimedia retrieval  (MSc)</a:t>
            </a:r>
          </a:p>
          <a:p>
            <a:r>
              <a:rPr lang="en-US" dirty="0" smtClean="0"/>
              <a:t>Geometric algorithms  (MSc)</a:t>
            </a:r>
          </a:p>
          <a:p>
            <a:r>
              <a:rPr lang="en-US" dirty="0" smtClean="0"/>
              <a:t>Data mining  (MSc)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06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257800"/>
          </a:xfrm>
        </p:spPr>
        <p:txBody>
          <a:bodyPr/>
          <a:lstStyle/>
          <a:p>
            <a:r>
              <a:rPr lang="en-US" dirty="0" smtClean="0"/>
              <a:t>To become familiar with the main research questions, considerations, and solution techniques for geometric pattern recognition</a:t>
            </a:r>
          </a:p>
          <a:p>
            <a:pPr lvl="1"/>
            <a:r>
              <a:rPr lang="en-US" dirty="0" smtClean="0"/>
              <a:t>geometric data and patterns</a:t>
            </a:r>
          </a:p>
          <a:p>
            <a:pPr lvl="1"/>
            <a:r>
              <a:rPr lang="en-US" dirty="0" smtClean="0"/>
              <a:t>geometric similarity measures</a:t>
            </a:r>
          </a:p>
          <a:p>
            <a:pPr lvl="1"/>
            <a:r>
              <a:rPr lang="en-US" dirty="0" smtClean="0"/>
              <a:t>geometric tools and algorithms</a:t>
            </a:r>
          </a:p>
          <a:p>
            <a:r>
              <a:rPr lang="en-US" dirty="0" smtClean="0"/>
              <a:t>To know the main applications of geometric pattern recognition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practise</a:t>
            </a:r>
            <a:r>
              <a:rPr lang="en-US" dirty="0" smtClean="0"/>
              <a:t> in brainstorming and structurally view pattern recognition questions</a:t>
            </a:r>
          </a:p>
          <a:p>
            <a:r>
              <a:rPr lang="en-US" dirty="0" smtClean="0"/>
              <a:t>To </a:t>
            </a:r>
            <a:r>
              <a:rPr lang="en-US" dirty="0" err="1" smtClean="0"/>
              <a:t>practise</a:t>
            </a:r>
            <a:r>
              <a:rPr lang="en-US" dirty="0" smtClean="0"/>
              <a:t> in scientific writing</a:t>
            </a:r>
          </a:p>
        </p:txBody>
      </p:sp>
    </p:spTree>
    <p:extLst>
      <p:ext uri="{BB962C8B-B14F-4D97-AF65-F5344CB8AC3E}">
        <p14:creationId xmlns:p14="http://schemas.microsoft.com/office/powerpoint/2010/main" val="319632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9530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16-12:  Today, first lecture, introduction, </a:t>
            </a:r>
            <a:r>
              <a:rPr lang="en-US" dirty="0" smtClean="0"/>
              <a:t>data, project </a:t>
            </a:r>
            <a:r>
              <a:rPr lang="en-US" dirty="0" smtClean="0"/>
              <a:t>start</a:t>
            </a:r>
          </a:p>
          <a:p>
            <a:pPr marL="0" indent="0">
              <a:buNone/>
            </a:pPr>
            <a:r>
              <a:rPr lang="en-US" dirty="0" smtClean="0"/>
              <a:t>18-12:  Geometry, patterns, </a:t>
            </a:r>
            <a:r>
              <a:rPr lang="en-US" dirty="0" smtClean="0"/>
              <a:t>measures and metrics,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  descriptive spatial statistics</a:t>
            </a:r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i="1" dirty="0" smtClean="0"/>
              <a:t>X-mas break</a:t>
            </a:r>
          </a:p>
          <a:p>
            <a:pPr marL="0" indent="0">
              <a:buNone/>
            </a:pPr>
            <a:endParaRPr lang="en-US" sz="1300" i="1" dirty="0" smtClean="0"/>
          </a:p>
          <a:p>
            <a:pPr marL="0" indent="0">
              <a:buNone/>
            </a:pPr>
            <a:r>
              <a:rPr lang="en-US" dirty="0" smtClean="0"/>
              <a:t>6-1:  Point pattern analysis</a:t>
            </a:r>
          </a:p>
          <a:p>
            <a:pPr marL="0" indent="0">
              <a:buNone/>
            </a:pPr>
            <a:r>
              <a:rPr lang="en-US" dirty="0" smtClean="0"/>
              <a:t>8-1:  Point pattern analysis (continued), </a:t>
            </a:r>
            <a:r>
              <a:rPr lang="en-US" dirty="0" smtClean="0"/>
              <a:t>outliers</a:t>
            </a:r>
            <a:endParaRPr lang="en-US" dirty="0" smtClean="0"/>
          </a:p>
          <a:p>
            <a:pPr marL="0" indent="0">
              <a:buNone/>
            </a:pPr>
            <a:endParaRPr lang="en-US" sz="1300" dirty="0" smtClean="0"/>
          </a:p>
          <a:p>
            <a:pPr marL="0" indent="0">
              <a:buNone/>
            </a:pPr>
            <a:r>
              <a:rPr lang="en-US" dirty="0" smtClean="0"/>
              <a:t>13-1:  Class via Skype: trajectory analysis</a:t>
            </a:r>
          </a:p>
          <a:p>
            <a:pPr marL="0" indent="0">
              <a:buNone/>
            </a:pPr>
            <a:r>
              <a:rPr lang="en-US" dirty="0" smtClean="0"/>
              <a:t>15-1:  </a:t>
            </a:r>
            <a:r>
              <a:rPr lang="en-US" i="1" dirty="0" smtClean="0"/>
              <a:t>No class!</a:t>
            </a:r>
          </a:p>
          <a:p>
            <a:pPr marL="0" indent="0">
              <a:buNone/>
            </a:pPr>
            <a:endParaRPr lang="en-US" sz="1300" i="1" dirty="0" smtClean="0"/>
          </a:p>
          <a:p>
            <a:pPr marL="0" indent="0">
              <a:buNone/>
            </a:pPr>
            <a:r>
              <a:rPr lang="en-US" dirty="0" smtClean="0"/>
              <a:t>20-1:  Patterns in other geometric data, finding clusters</a:t>
            </a:r>
          </a:p>
          <a:p>
            <a:pPr marL="0" indent="0">
              <a:buNone/>
            </a:pPr>
            <a:r>
              <a:rPr lang="en-US" dirty="0" smtClean="0"/>
              <a:t>22-1:  Presentations of projects (applications)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63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picture gallery of patterns</a:t>
            </a:r>
            <a:endParaRPr lang="en-US" dirty="0"/>
          </a:p>
        </p:txBody>
      </p:sp>
      <p:pic>
        <p:nvPicPr>
          <p:cNvPr id="1026" name="Picture 2" descr="http://image.naldzgraphics.net/2014/10/3-triangle-geometric-patter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426720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bduzeedo.com/files/originals/pattern-librar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9" y="1600200"/>
            <a:ext cx="4140547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assets.podcollective.com/phong/world.patterns/egypt-V1/EGYPT-D-PATTERN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68"/>
          <a:stretch/>
        </p:blipFill>
        <p:spPr bwMode="auto">
          <a:xfrm>
            <a:off x="304800" y="4343400"/>
            <a:ext cx="2378384" cy="22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7-themes.com/data_images/out/37/6895946-pattern-wallpaper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t="685" r="2143" b="-685"/>
          <a:stretch/>
        </p:blipFill>
        <p:spPr bwMode="auto">
          <a:xfrm>
            <a:off x="2895600" y="4343400"/>
            <a:ext cx="3440733" cy="231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example.net/media/tikz/examples/PNG/phyllotax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295775"/>
            <a:ext cx="2366759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980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Experimenting on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am revamping Geometric Pattern Recognition</a:t>
            </a:r>
          </a:p>
          <a:p>
            <a:pPr lvl="1"/>
            <a:r>
              <a:rPr lang="en-US" dirty="0" smtClean="0"/>
              <a:t>topics treated</a:t>
            </a:r>
          </a:p>
          <a:p>
            <a:pPr lvl="1"/>
            <a:r>
              <a:rPr lang="en-US" dirty="0" smtClean="0"/>
              <a:t>slides used</a:t>
            </a:r>
          </a:p>
          <a:p>
            <a:pPr lvl="1"/>
            <a:r>
              <a:rPr lang="en-US" dirty="0" smtClean="0"/>
              <a:t>project instead of practical assignment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 need your feedback!</a:t>
            </a:r>
          </a:p>
        </p:txBody>
      </p:sp>
    </p:spTree>
    <p:extLst>
      <p:ext uri="{BB962C8B-B14F-4D97-AF65-F5344CB8AC3E}">
        <p14:creationId xmlns:p14="http://schemas.microsoft.com/office/powerpoint/2010/main" val="27059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picture gallery of patterns</a:t>
            </a:r>
            <a:endParaRPr lang="en-US" dirty="0"/>
          </a:p>
        </p:txBody>
      </p:sp>
      <p:pic>
        <p:nvPicPr>
          <p:cNvPr id="2050" name="Picture 2" descr="http://demilked2.uuuploads.com/nature-pattern-photography/nature-pattern-photography-1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6"/>
          <a:stretch/>
        </p:blipFill>
        <p:spPr bwMode="auto">
          <a:xfrm>
            <a:off x="457200" y="1447800"/>
            <a:ext cx="4191000" cy="233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demilked2.uuuploads.com/nature-pattern-photography/nature-pattern-photography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447800"/>
            <a:ext cx="3838575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demilked.uuuploads.com/nature-pattern-photography/nature-pattern-photography-1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4191000" cy="279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383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gallery of patterns</a:t>
            </a:r>
          </a:p>
        </p:txBody>
      </p:sp>
      <p:pic>
        <p:nvPicPr>
          <p:cNvPr id="3076" name="Picture 4" descr="http://www.rhynelandscape.com/wp-content/uploads/2013/06/Inspiriational-Pattern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8497104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6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gallery of patterns</a:t>
            </a:r>
          </a:p>
        </p:txBody>
      </p:sp>
      <p:pic>
        <p:nvPicPr>
          <p:cNvPr id="4098" name="Picture 2" descr="http://homeguides.sfgate.com/DM-Resize/photos.demandstudios.com/getty/article/110/55/87822046_XS.jpg?w=442&amp;h=442&amp;keep_ratio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3810000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aughingsquid.com/wp-content/uploads/2014/10/5-750x3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371600"/>
            <a:ext cx="4786222" cy="253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dn.tutsplus.com/photo/uploads/legacy/418_patterns/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3747083" cy="255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patterninislamicart.com/images/rslide/u/img/rslide/mor_03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114800"/>
            <a:ext cx="3805913" cy="253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8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picture gallery of patterns</a:t>
            </a:r>
          </a:p>
        </p:txBody>
      </p:sp>
      <p:pic>
        <p:nvPicPr>
          <p:cNvPr id="7170" name="Picture 2" descr="https://upload.wikimedia.org/wikipedia/commons/thumb/6/60/Colorado_in_United_States.svg/2000px-Colorado_in_United_States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5819"/>
          <a:stretch/>
        </p:blipFill>
        <p:spPr bwMode="auto">
          <a:xfrm>
            <a:off x="228600" y="1524000"/>
            <a:ext cx="2736484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state.gov/cms_images/map_gambia_th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8" t="7246" r="1464" b="17509"/>
          <a:stretch/>
        </p:blipFill>
        <p:spPr bwMode="auto">
          <a:xfrm>
            <a:off x="3200400" y="1524000"/>
            <a:ext cx="5715017" cy="290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217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occur in nature and as man-made things</a:t>
            </a:r>
          </a:p>
          <a:p>
            <a:r>
              <a:rPr lang="en-US" dirty="0" smtClean="0"/>
              <a:t>… often show repetition</a:t>
            </a:r>
          </a:p>
          <a:p>
            <a:pPr lvl="1"/>
            <a:r>
              <a:rPr lang="en-US" dirty="0" smtClean="0"/>
              <a:t>in a substructure</a:t>
            </a:r>
          </a:p>
          <a:p>
            <a:pPr lvl="1"/>
            <a:r>
              <a:rPr lang="en-US" dirty="0" smtClean="0"/>
              <a:t>in an orientation</a:t>
            </a:r>
          </a:p>
          <a:p>
            <a:r>
              <a:rPr lang="en-US" dirty="0" smtClean="0"/>
              <a:t>… sometimes show scale</a:t>
            </a:r>
          </a:p>
          <a:p>
            <a:pPr lvl="1"/>
            <a:r>
              <a:rPr lang="en-US" dirty="0" smtClean="0"/>
              <a:t>where a substructure recurs in a smaller form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… show a deviation from randomness</a:t>
            </a:r>
            <a:br>
              <a:rPr lang="en-US" dirty="0" smtClean="0"/>
            </a:br>
            <a:r>
              <a:rPr lang="en-US" dirty="0" smtClean="0"/>
              <a:t>(although one may speak of a </a:t>
            </a:r>
            <a:br>
              <a:rPr lang="en-US" dirty="0" smtClean="0"/>
            </a:br>
            <a:r>
              <a:rPr lang="en-US" dirty="0" smtClean="0"/>
              <a:t>random pattern)</a:t>
            </a:r>
            <a:endParaRPr lang="en-US" dirty="0"/>
          </a:p>
        </p:txBody>
      </p:sp>
      <p:pic>
        <p:nvPicPr>
          <p:cNvPr id="5122" name="Picture 2" descr="http://www.jennyreadresearch.com/wp-content/uploads/2012/01/BinaryRandomDotPatter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t="5907" r="17179" b="9946"/>
          <a:stretch/>
        </p:blipFill>
        <p:spPr bwMode="auto">
          <a:xfrm>
            <a:off x="6476120" y="4267200"/>
            <a:ext cx="2441093" cy="24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9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Geometric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82000" cy="4876800"/>
          </a:xfrm>
        </p:spPr>
        <p:txBody>
          <a:bodyPr/>
          <a:lstStyle/>
          <a:p>
            <a:r>
              <a:rPr lang="en-US" dirty="0" smtClean="0"/>
              <a:t>… arise due to</a:t>
            </a:r>
          </a:p>
          <a:p>
            <a:pPr lvl="1"/>
            <a:r>
              <a:rPr lang="en-US" dirty="0" smtClean="0"/>
              <a:t>spatial natural processes</a:t>
            </a:r>
          </a:p>
          <a:p>
            <a:pPr lvl="1"/>
            <a:r>
              <a:rPr lang="en-US" dirty="0" smtClean="0"/>
              <a:t>spatial mathematical processes</a:t>
            </a:r>
          </a:p>
          <a:p>
            <a:pPr lvl="1"/>
            <a:r>
              <a:rPr lang="en-US" dirty="0" smtClean="0"/>
              <a:t>preferences of living entities</a:t>
            </a:r>
          </a:p>
          <a:p>
            <a:r>
              <a:rPr lang="en-US" dirty="0" smtClean="0"/>
              <a:t>… may have a time component, leading to </a:t>
            </a:r>
            <a:r>
              <a:rPr lang="en-US" dirty="0" err="1" smtClean="0"/>
              <a:t>spatio</a:t>
            </a:r>
            <a:r>
              <a:rPr lang="en-US" dirty="0" smtClean="0"/>
              <a:t>-temporal patterns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 spatial system may be self-organizing (and optimizing), leading to emerging patterns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38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5295</TotalTime>
  <Words>832</Words>
  <Application>Microsoft Office PowerPoint</Application>
  <PresentationFormat>On-screen Show (4:3)</PresentationFormat>
  <Paragraphs>176</Paragraphs>
  <Slides>30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Geometric Pattern Recognition (2015)</vt:lpstr>
      <vt:lpstr>About geometric patterns</vt:lpstr>
      <vt:lpstr>A picture gallery of patterns</vt:lpstr>
      <vt:lpstr>A picture gallery of patterns</vt:lpstr>
      <vt:lpstr>A picture gallery of patterns</vt:lpstr>
      <vt:lpstr>A picture gallery of patterns</vt:lpstr>
      <vt:lpstr>A picture gallery of patterns</vt:lpstr>
      <vt:lpstr>Geometric patterns</vt:lpstr>
      <vt:lpstr>Geometric patterns</vt:lpstr>
      <vt:lpstr>Geometric patterns</vt:lpstr>
      <vt:lpstr>Geometric patterns</vt:lpstr>
      <vt:lpstr>What kind of data?</vt:lpstr>
      <vt:lpstr>What kind of pattern?</vt:lpstr>
      <vt:lpstr>Looking for patterns</vt:lpstr>
      <vt:lpstr>Similarity</vt:lpstr>
      <vt:lpstr>Similarity</vt:lpstr>
      <vt:lpstr>Measurable and perceptive similarity</vt:lpstr>
      <vt:lpstr>What to match</vt:lpstr>
      <vt:lpstr>Allowing transformations</vt:lpstr>
      <vt:lpstr>The applications</vt:lpstr>
      <vt:lpstr>The applications</vt:lpstr>
      <vt:lpstr>The applications</vt:lpstr>
      <vt:lpstr>Geometric and statistical pattern recognition</vt:lpstr>
      <vt:lpstr>The tools</vt:lpstr>
      <vt:lpstr>The tools</vt:lpstr>
      <vt:lpstr>Not just fully automated</vt:lpstr>
      <vt:lpstr>Overlap</vt:lpstr>
      <vt:lpstr>Course objectives</vt:lpstr>
      <vt:lpstr>Schedule</vt:lpstr>
      <vt:lpstr>Experimenting on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Geometric Pattern Recognition (2015)</dc:title>
  <dc:creator>Kreveld, M.J. van (Marc)</dc:creator>
  <cp:lastModifiedBy>Marc van Kreveld</cp:lastModifiedBy>
  <cp:revision>49</cp:revision>
  <dcterms:created xsi:type="dcterms:W3CDTF">2006-08-16T00:00:00Z</dcterms:created>
  <dcterms:modified xsi:type="dcterms:W3CDTF">2015-12-15T09:54:14Z</dcterms:modified>
</cp:coreProperties>
</file>